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3"/>
  </p:notesMasterIdLst>
  <p:handoutMasterIdLst>
    <p:handoutMasterId r:id="rId14"/>
  </p:handoutMasterIdLst>
  <p:sldIdLst>
    <p:sldId id="1283" r:id="rId2"/>
    <p:sldId id="2848" r:id="rId3"/>
    <p:sldId id="1308" r:id="rId4"/>
    <p:sldId id="1340" r:id="rId5"/>
    <p:sldId id="2426" r:id="rId6"/>
    <p:sldId id="1337" r:id="rId7"/>
    <p:sldId id="1332" r:id="rId8"/>
    <p:sldId id="1338" r:id="rId9"/>
    <p:sldId id="1345" r:id="rId10"/>
    <p:sldId id="1333" r:id="rId11"/>
    <p:sldId id="2429" r:id="rId12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11AEFE4-3E02-473C-BE10-49AD53CF1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D1A0E60-BDBD-417D-BAB6-688A48CCC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1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YJePEnvUY" TargetMode="External"/><Relationship Id="rId2" Type="http://schemas.openxmlformats.org/officeDocument/2006/relationships/hyperlink" Target="https://www.youtube.com/watch?v=OVAokeqQu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11F6EC9-08C0-4796-9F4F-ECBAC1AFC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170" name="Title 10">
            <a:extLst>
              <a:ext uri="{FF2B5EF4-FFF2-40B4-BE49-F238E27FC236}">
                <a16:creationId xmlns:a16="http://schemas.microsoft.com/office/drawing/2014/main" id="{8B996556-D20F-4F89-B77B-6D2CC1CE564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</a:rPr>
              <a:t>Practice Session 4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Right Here Right Now</a:t>
            </a:r>
            <a:endParaRPr lang="en-US" altLang="en-US" sz="20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38325F0-03CC-4A19-81D4-D92B10043C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Similarly analyse these events: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F3F7-27F0-461E-84F1-2A93D7FF8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 dirty="0"/>
              <a:t>Event: You came late to the workshop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Analysis:	You wanted to come late (intention or desire?)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	You could not reach on time (lack of competence)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	You want to understand what is right and do what is right (intention)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Event: Someone takes away your mobile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Analysis:	She wanted to take your mobile (intention or desire)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	She thinks the main source of happiness is physical facility 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/>
              <a:t>			</a:t>
            </a:r>
            <a:r>
              <a:rPr dirty="0"/>
              <a:t>and she does not see her relationship with you (lack of competence)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Event: A terrorist kills some people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Analysis:	He wanted to kill people (intention or desire)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	He could not find a way to resolve his contradictions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	</a:t>
            </a:r>
            <a:r>
              <a:rPr dirty="0" err="1"/>
              <a:t>inspite</a:t>
            </a:r>
            <a:r>
              <a:rPr dirty="0"/>
              <a:t> of 20 years of education (lack of competence)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EFC6E0C-DFBD-4CCD-9532-B93B02CD8A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How do you decide?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74EA9A3D-2788-4E5E-AE4F-06B935AC2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None/>
            </a:pPr>
            <a:r>
              <a:rPr altLang="en-US" dirty="0"/>
              <a:t>Are your decisions motivated by preconditioning? What %?</a:t>
            </a:r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/>
              <a:t>Are your decisions motivated by sensation? What %</a:t>
            </a:r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/>
              <a:t>What % of your decisions are on the basis of self verification, based on your natural acceptance?</a:t>
            </a:r>
          </a:p>
          <a:p>
            <a:pPr marL="457200" indent="-457200">
              <a:buNone/>
            </a:pPr>
            <a:endParaRPr lang="en-US" altLang="en-US" dirty="0"/>
          </a:p>
          <a:p>
            <a:pPr marL="457200" indent="-457200">
              <a:buNone/>
            </a:pPr>
            <a:r>
              <a:rPr lang="en-US" altLang="en-US" dirty="0"/>
              <a:t>Do you want that all your decisions should be motivated by your natural acceptance? What do you need to do to ensure it?</a:t>
            </a:r>
            <a:endParaRPr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A254A6A-E164-4DAA-83E0-0707B48B0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9144000" cy="28575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altLang="en-US" sz="1650"/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D4C2E6AC-38F1-409C-B119-0DB5BD50A64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IN" altLang="en-U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38552B96-21CD-4EB5-8B51-6CFB966C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" y="-14469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55D7BF8-FE0E-4F41-8398-A5234F2230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Right Here Right Now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C0AF699-1281-4364-9323-B7C7CCFE1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Watch the video Right Here Right Now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A short film about human behavior and its propagation. It is directed by Anand Gandhi</a:t>
            </a:r>
          </a:p>
          <a:p>
            <a:pPr>
              <a:buFont typeface="Symbol" pitchFamily="18" charset="2"/>
              <a:buNone/>
              <a:defRPr/>
            </a:pPr>
            <a:r>
              <a:rPr sz="1600" dirty="0">
                <a:latin typeface="Arial" charset="0"/>
                <a:cs typeface="Arial" charset="0"/>
              </a:rPr>
              <a:t> Source:</a:t>
            </a:r>
          </a:p>
          <a:p>
            <a:pPr>
              <a:buFont typeface="Symbol" pitchFamily="18" charset="2"/>
              <a:buNone/>
              <a:defRPr/>
            </a:pPr>
            <a:r>
              <a:rPr sz="1600" dirty="0">
                <a:latin typeface="Arial" charset="0"/>
                <a:cs typeface="Arial" charset="0"/>
              </a:rPr>
              <a:t>	Part 1: </a:t>
            </a:r>
            <a:r>
              <a:rPr sz="1600" dirty="0">
                <a:latin typeface="Arial" charset="0"/>
                <a:cs typeface="Arial" charset="0"/>
                <a:hlinkClick r:id="rId2"/>
              </a:rPr>
              <a:t>https://www.youtube.com/watch?v=OVAokeqQuFM</a:t>
            </a:r>
            <a:endParaRPr sz="1600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sz="1600" dirty="0">
                <a:latin typeface="Arial" charset="0"/>
                <a:cs typeface="Arial" charset="0"/>
              </a:rPr>
              <a:t>	Part 2: </a:t>
            </a:r>
            <a:r>
              <a:rPr sz="1600" dirty="0">
                <a:latin typeface="Arial" charset="0"/>
                <a:cs typeface="Arial" charset="0"/>
                <a:hlinkClick r:id="rId3"/>
              </a:rPr>
              <a:t>https://www.youtube.com/watch?v=gIYJePEnvUY</a:t>
            </a:r>
            <a:endParaRPr sz="1600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We will discuss your observations:</a:t>
            </a:r>
          </a:p>
          <a:p>
            <a:pPr marL="457200" indent="-457200">
              <a:buFont typeface="+mj-lt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dirty="0">
                <a:latin typeface="Arial" charset="0"/>
                <a:cs typeface="Arial" charset="0"/>
              </a:rPr>
              <a:t>Interactions with each other – reaction or response</a:t>
            </a:r>
          </a:p>
          <a:p>
            <a:pPr marL="457200" indent="-457200">
              <a:buFont typeface="+mj-lt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dirty="0">
                <a:latin typeface="Arial" charset="0"/>
                <a:cs typeface="Arial" charset="0"/>
              </a:rPr>
              <a:t>The basis of deciding</a:t>
            </a:r>
          </a:p>
          <a:p>
            <a:pPr marL="685800" lvl="1" indent="-457200">
              <a:buNone/>
              <a:defRPr/>
            </a:pPr>
            <a:r>
              <a:rPr dirty="0">
                <a:latin typeface="Arial" charset="0"/>
                <a:cs typeface="Arial" charset="0"/>
              </a:rPr>
              <a:t>	– motivated by preconditioning</a:t>
            </a:r>
          </a:p>
          <a:p>
            <a:pPr marL="685800" lvl="1" indent="-457200">
              <a:buNone/>
              <a:defRPr/>
            </a:pPr>
            <a:r>
              <a:rPr dirty="0">
                <a:latin typeface="Arial" charset="0"/>
                <a:cs typeface="Arial" charset="0"/>
              </a:rPr>
              <a:t>	– motivated by sensation</a:t>
            </a:r>
          </a:p>
          <a:p>
            <a:pPr marL="685800" lvl="1" indent="-457200">
              <a:buNone/>
              <a:defRPr/>
            </a:pPr>
            <a:r>
              <a:rPr dirty="0">
                <a:latin typeface="Arial" charset="0"/>
                <a:cs typeface="Arial" charset="0"/>
              </a:rPr>
              <a:t>	– by self verification based on their natural acceptance</a:t>
            </a:r>
          </a:p>
          <a:p>
            <a:pPr marL="457200" indent="-457200">
              <a:buNone/>
              <a:defRPr/>
            </a:pPr>
            <a:endParaRPr dirty="0">
              <a:latin typeface="Arial" charset="0"/>
              <a:cs typeface="Arial" charset="0"/>
            </a:endParaRPr>
          </a:p>
          <a:p>
            <a:pPr marL="457200" indent="-457200">
              <a:buNone/>
              <a:defRPr/>
            </a:pPr>
            <a:r>
              <a:rPr dirty="0">
                <a:latin typeface="Arial" charset="0"/>
                <a:cs typeface="Arial" charset="0"/>
              </a:rPr>
              <a:t>3.	Are the actions indicating right understanding, trust?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D882DA8-B6AA-4CDD-A4E0-4A1F1B7ECA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9DBFD-5000-4E5D-94B8-98CC1EB66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Even a single happy person has an impact  on others</a:t>
            </a:r>
          </a:p>
          <a:p>
            <a:pPr>
              <a:buFont typeface="Symbol" pitchFamily="18" charset="2"/>
              <a:buNone/>
              <a:defRPr/>
            </a:pPr>
            <a:r>
              <a:t>Similarly an unhappy person has an impact on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0658E6-57DA-4E58-A2E8-42532E9939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9947437"/>
              </p:ext>
            </p:extLst>
          </p:nvPr>
        </p:nvGraphicFramePr>
        <p:xfrm>
          <a:off x="0" y="490538"/>
          <a:ext cx="12192000" cy="606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8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decide your feeling on your own right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decide your feeling based on the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other</a:t>
                      </a:r>
                    </a:p>
                  </a:txBody>
                  <a:tcPr marL="54980" marR="549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is on the basis of your natural acceptance, right understanding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always have the right feeling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is definite and unconditional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behavior of the other is only an indicator of the state of the other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that input you decide your </a:t>
                      </a:r>
                      <a:r>
                        <a:rPr lang="en-US" sz="2200" b="0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2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ensure mutual happiness</a:t>
                      </a:r>
                      <a:endParaRPr lang="en-US" sz="22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depends on whether you like or dislike the (taste of the)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other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333375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other behaves properly, you have a right feeling and may behave properly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333375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other misbehaves, you have a wrong feeling and you may also misbehave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decide your own behaviour</a:t>
                      </a:r>
                      <a:endParaRPr lang="en-US" sz="2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You are self-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organised</a:t>
                      </a:r>
                      <a:endParaRPr lang="en-US" sz="2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“remote control” is with  the others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are enslaved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66370" algn="l"/>
                        </a:tabLst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conduct is definite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66370" algn="l"/>
                        </a:tabLst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endParaRPr lang="en-US" sz="22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66370" algn="l"/>
                        </a:tabLs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conduct is indefinite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80" marR="549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07" name="Title 3">
            <a:extLst>
              <a:ext uri="{FF2B5EF4-FFF2-40B4-BE49-F238E27FC236}">
                <a16:creationId xmlns:a16="http://schemas.microsoft.com/office/drawing/2014/main" id="{CDA375F7-26CF-4488-8F5B-97AF144CA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Response				 Reaction</a:t>
            </a:r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A0D940-AB60-4F4D-B19D-61CAF771DD11}"/>
              </a:ext>
            </a:extLst>
          </p:cNvPr>
          <p:cNvCxnSpPr/>
          <p:nvPr/>
        </p:nvCxnSpPr>
        <p:spPr>
          <a:xfrm>
            <a:off x="6096000" y="45720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>
            <a:extLst>
              <a:ext uri="{FF2B5EF4-FFF2-40B4-BE49-F238E27FC236}">
                <a16:creationId xmlns:a16="http://schemas.microsoft.com/office/drawing/2014/main" id="{D2D852D1-B8C6-43B5-B318-DBB6528355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Self Reflection</a:t>
            </a:r>
          </a:p>
        </p:txBody>
      </p:sp>
      <p:sp>
        <p:nvSpPr>
          <p:cNvPr id="11267" name="Text Placeholder 5">
            <a:extLst>
              <a:ext uri="{FF2B5EF4-FFF2-40B4-BE49-F238E27FC236}">
                <a16:creationId xmlns:a16="http://schemas.microsoft.com/office/drawing/2014/main" id="{240C0354-8D53-4D73-88BC-6AEFF004C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buFont typeface="Symbol" pitchFamily="18" charset="2"/>
              <a:buNone/>
              <a:defRPr/>
            </a:pPr>
            <a:r>
              <a:rPr altLang="en-US"/>
              <a:t>In your own interactions, find out </a:t>
            </a:r>
          </a:p>
          <a:p>
            <a:pPr lvl="1" eaLnBrk="0" hangingPunct="0">
              <a:defRPr/>
            </a:pPr>
            <a:r>
              <a:rPr altLang="en-US" sz="2200"/>
              <a:t>the % time you are responding </a:t>
            </a:r>
          </a:p>
          <a:p>
            <a:pPr lvl="1" eaLnBrk="0" hangingPunct="0">
              <a:defRPr/>
            </a:pPr>
            <a:r>
              <a:rPr altLang="en-US" sz="2200"/>
              <a:t>the % time you are reacting</a:t>
            </a:r>
          </a:p>
          <a:p>
            <a:pPr marL="0" indent="0" eaLnBrk="0" hangingPunct="0">
              <a:buNone/>
              <a:defRPr/>
            </a:pPr>
            <a:endParaRPr altLang="en-US"/>
          </a:p>
          <a:p>
            <a:pPr marL="0" indent="0" eaLnBrk="0" hangingPunct="0">
              <a:buNone/>
              <a:defRPr/>
            </a:pPr>
            <a:r>
              <a:rPr altLang="en-US"/>
              <a:t>What is the effort required to progress from reaction to response?</a:t>
            </a:r>
          </a:p>
          <a:p>
            <a:pPr eaLnBrk="0" hangingPunct="0">
              <a:buFontTx/>
              <a:buChar char="-"/>
              <a:defRPr/>
            </a:pPr>
            <a:r>
              <a:rPr altLang="en-US"/>
              <a:t>To develop the right understanding (at least about relationship)</a:t>
            </a:r>
          </a:p>
          <a:p>
            <a:pPr eaLnBrk="0" hangingPunct="0">
              <a:buFontTx/>
              <a:buChar char="-"/>
              <a:defRPr/>
            </a:pPr>
            <a:r>
              <a:rPr altLang="en-US"/>
              <a:t>To be aware of the other's natural acceptance and evaluate their competence while interacting</a:t>
            </a:r>
          </a:p>
          <a:p>
            <a:pPr eaLnBrk="0" hangingPunct="0">
              <a:buFontTx/>
              <a:buChar char="-"/>
              <a:defRPr/>
            </a:pPr>
            <a:r>
              <a:rPr altLang="en-US"/>
              <a:t>To live with responsibility with the other unconditionally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7D9509FA-3C7F-42C5-B44C-C8072969FC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What do the events indicate – lack of Intention or lack of Competence?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E3A3C-016A-4DD9-9E38-AB9ADFA59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</a:pPr>
            <a:r>
              <a:rPr altLang="en-US" dirty="0"/>
              <a:t>Event: The boy shouts back at his mother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Find out if it is	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Lack of intention </a:t>
            </a:r>
            <a:r>
              <a:rPr lang="en-IN" altLang="en-US" dirty="0"/>
              <a:t>– H</a:t>
            </a:r>
            <a:r>
              <a:rPr altLang="en-US" dirty="0"/>
              <a:t>e intended to make his mother unhappy, so he shouted back</a:t>
            </a:r>
          </a:p>
          <a:p>
            <a:pPr>
              <a:buFont typeface="Symbol" pitchFamily="18" charset="2"/>
              <a:buNone/>
            </a:pPr>
            <a:r>
              <a:rPr lang="en-US" altLang="en-US" dirty="0"/>
              <a:t>or</a:t>
            </a:r>
            <a:endParaRPr altLang="en-US" dirty="0"/>
          </a:p>
          <a:p>
            <a:pPr>
              <a:buNone/>
            </a:pPr>
            <a:r>
              <a:rPr lang="en-US" altLang="en-US" dirty="0"/>
              <a:t>Lack of competence – He was disturbed, his natural acceptance (intention) was to make his mother happy but he lacked the competence to </a:t>
            </a:r>
            <a:r>
              <a:rPr altLang="en-US" dirty="0"/>
              <a:t>communicate properly, so he shouted back (lack of competence)</a:t>
            </a:r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None/>
            </a:pPr>
            <a:r>
              <a:rPr altLang="en-US" dirty="0"/>
              <a:t>Event: The doctor did not reach </a:t>
            </a:r>
            <a:r>
              <a:rPr lang="en-IN" altLang="en-US" dirty="0"/>
              <a:t>on time to </a:t>
            </a:r>
            <a:r>
              <a:rPr altLang="en-US" dirty="0"/>
              <a:t>where Shruti was waiting</a:t>
            </a:r>
          </a:p>
          <a:p>
            <a:pPr>
              <a:buNone/>
            </a:pPr>
            <a:r>
              <a:rPr lang="en-US" altLang="en-US" dirty="0"/>
              <a:t>Find out if it is	</a:t>
            </a:r>
          </a:p>
          <a:p>
            <a:pPr>
              <a:buNone/>
            </a:pPr>
            <a:r>
              <a:rPr lang="en-US" altLang="en-US" dirty="0"/>
              <a:t>Lack of intention –  </a:t>
            </a:r>
            <a:r>
              <a:rPr altLang="en-US" dirty="0"/>
              <a:t>He intended to make Shruti unhappy, and help the accident victim</a:t>
            </a:r>
          </a:p>
          <a:p>
            <a:pPr>
              <a:buNone/>
            </a:pPr>
            <a:r>
              <a:rPr lang="en-US" altLang="en-US" dirty="0"/>
              <a:t>Lack of competence – He intended to make Shruti happy, and he also intended to help the accident victim. He lacked the competence to inform Shruti in such an emergency. He had to choose between a </a:t>
            </a:r>
            <a:r>
              <a:rPr lang="en-US" altLang="en-US" dirty="0" err="1"/>
              <a:t>dn</a:t>
            </a:r>
            <a:r>
              <a:rPr lang="en-US" altLang="en-US" dirty="0"/>
              <a:t> b, and in the situation, he choose b</a:t>
            </a:r>
          </a:p>
          <a:p>
            <a:pPr>
              <a:buNone/>
            </a:pPr>
            <a:r>
              <a:rPr lang="en-US" altLang="en-US" dirty="0"/>
              <a:t>	a) Reaching Shruti on time and ignoring the accident victim</a:t>
            </a:r>
          </a:p>
          <a:p>
            <a:pPr>
              <a:buNone/>
            </a:pPr>
            <a:r>
              <a:rPr lang="en-US" altLang="en-US" dirty="0"/>
              <a:t>	b) First taking care of the accident victim, then reaching Shruti and sharing his rationale</a:t>
            </a:r>
            <a:endParaRPr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B7F1510-ABCD-467B-96F7-3639871B47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On what basis are people deciding – Preconditioning, Sensation or Natural Acceptance?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5EF031E7-6DB0-4FF0-B679-E0E85CAC5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None/>
            </a:pPr>
            <a:r>
              <a:rPr altLang="en-US" dirty="0"/>
              <a:t>Decisions are motivated by preconditioning</a:t>
            </a:r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/>
              <a:t>Decisions are motivated by sensation</a:t>
            </a:r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/>
              <a:t>Decisions are on the basis of self verification based on their natural acceptance</a:t>
            </a:r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 err="1"/>
              <a:t>Eg.</a:t>
            </a:r>
            <a:endParaRPr altLang="en-US" dirty="0"/>
          </a:p>
          <a:p>
            <a:pPr marL="457200" indent="-457200">
              <a:buNone/>
            </a:pPr>
            <a:r>
              <a:rPr altLang="en-US" dirty="0"/>
              <a:t>On what basis did the grandmother decide that it is OK for Shruti to marry the doctor?</a:t>
            </a:r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/>
              <a:t>Why did the boy say “I love you” to </a:t>
            </a:r>
            <a:r>
              <a:rPr altLang="en-US" dirty="0" err="1"/>
              <a:t>Chahat</a:t>
            </a:r>
            <a:endParaRPr altLang="en-US" dirty="0"/>
          </a:p>
          <a:p>
            <a:pPr marL="457200" indent="-457200">
              <a:buNone/>
            </a:pPr>
            <a:endParaRPr altLang="en-US" dirty="0"/>
          </a:p>
          <a:p>
            <a:pPr marL="457200" indent="-457200">
              <a:buNone/>
            </a:pPr>
            <a:r>
              <a:rPr altLang="en-US" dirty="0"/>
              <a:t>Why did the doctor decide to pick up the accident victim, even though he was getting late to meet Shruti?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E231D30-6E23-4513-9D0B-2776C94AC3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Intention and Desire not same. </a:t>
            </a:r>
            <a:r>
              <a:rPr lang="en-US" altLang="en-US" sz="2000" dirty="0"/>
              <a:t>Desire is a part of Competence. Intention = Natural Acceptance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AD1947-1E2B-4EE2-9679-FE72439A7BA9}"/>
              </a:ext>
            </a:extLst>
          </p:cNvPr>
          <p:cNvGraphicFramePr>
            <a:graphicFrameLocks noGrp="1"/>
          </p:cNvGraphicFramePr>
          <p:nvPr/>
        </p:nvGraphicFramePr>
        <p:xfrm>
          <a:off x="3733800" y="533400"/>
          <a:ext cx="4800599" cy="4419599"/>
        </p:xfrm>
        <a:graphic>
          <a:graphicData uri="http://schemas.openxmlformats.org/drawingml/2006/table">
            <a:tbl>
              <a:tblPr/>
              <a:tblGrid>
                <a:gridCol w="413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Force / Power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cy@“</a:t>
                      </a: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kfDr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Activity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fØz;k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7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1.</a:t>
                      </a:r>
                      <a:endParaRPr lang="en-US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Realization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1E00AA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vuqHko</a:t>
                      </a:r>
                      <a:endParaRPr lang="en-US" sz="1800" b="1" dirty="0">
                        <a:solidFill>
                          <a:srgbClr val="1E00A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219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>
                          <a:latin typeface="Arial"/>
                          <a:ea typeface="Calibri"/>
                        </a:rPr>
                        <a:t>2.</a:t>
                      </a:r>
                      <a:r>
                        <a:rPr lang="en-US" sz="1200" b="1" dirty="0">
                          <a:latin typeface="Calibri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Understanding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1E00AA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cks</a:t>
                      </a:r>
                      <a:r>
                        <a:rPr lang="en-US" sz="2400" b="1" kern="1200" dirty="0">
                          <a:solidFill>
                            <a:srgbClr val="1E00AA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/k</a:t>
                      </a:r>
                      <a:endParaRPr lang="en-US" sz="1800" b="1" dirty="0">
                        <a:solidFill>
                          <a:srgbClr val="1E00A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7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3.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Desire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bPNk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Imaging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fp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=.k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7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4.</a:t>
                      </a:r>
                      <a:endParaRPr lang="en-US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Thought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fopkj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Analysing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fo'ys"k.k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7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5.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Expectation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vk'kk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Selecting/Tasting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p;u@vkLoknu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85" name="Rectangle 10">
            <a:extLst>
              <a:ext uri="{FF2B5EF4-FFF2-40B4-BE49-F238E27FC236}">
                <a16:creationId xmlns:a16="http://schemas.microsoft.com/office/drawing/2014/main" id="{E2881758-E99A-4AB0-916A-D843F8C1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181601"/>
            <a:ext cx="150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Body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'kjhj</a:t>
            </a:r>
            <a:r>
              <a:rPr lang="en-US" altLang="en-US" sz="2400">
                <a:solidFill>
                  <a:srgbClr val="000000"/>
                </a:solidFill>
                <a:latin typeface="Kruti Dev 010" pitchFamily="2" charset="0"/>
              </a:rPr>
              <a:t> </a:t>
            </a:r>
            <a:endParaRPr lang="en-US" altLang="en-US" sz="2000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9778F1-E8AA-46B0-B49E-FD682091E44D}"/>
              </a:ext>
            </a:extLst>
          </p:cNvPr>
          <p:cNvCxnSpPr/>
          <p:nvPr/>
        </p:nvCxnSpPr>
        <p:spPr>
          <a:xfrm rot="10800000">
            <a:off x="1524000" y="4953000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7" name="Rectangle 13">
            <a:extLst>
              <a:ext uri="{FF2B5EF4-FFF2-40B4-BE49-F238E27FC236}">
                <a16:creationId xmlns:a16="http://schemas.microsoft.com/office/drawing/2014/main" id="{9178AFDE-AD99-4D82-A5EC-C416A625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5486401"/>
            <a:ext cx="220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Behaviour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O;ogkj</a:t>
            </a:r>
          </a:p>
        </p:txBody>
      </p:sp>
      <p:sp>
        <p:nvSpPr>
          <p:cNvPr id="19488" name="Rectangle 14">
            <a:extLst>
              <a:ext uri="{FF2B5EF4-FFF2-40B4-BE49-F238E27FC236}">
                <a16:creationId xmlns:a16="http://schemas.microsoft.com/office/drawing/2014/main" id="{18C90467-C9B4-4E1A-83EC-38A4F374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86401"/>
            <a:ext cx="133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Work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</a:rPr>
              <a:t>dk;Z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134D88-A2BE-40E0-AAB3-B5FD7038B67D}"/>
              </a:ext>
            </a:extLst>
          </p:cNvPr>
          <p:cNvCxnSpPr>
            <a:endCxn id="19487" idx="0"/>
          </p:cNvCxnSpPr>
          <p:nvPr/>
        </p:nvCxnSpPr>
        <p:spPr>
          <a:xfrm rot="10800000" flipV="1">
            <a:off x="4151314" y="4953000"/>
            <a:ext cx="2478087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45886-3FAF-47F0-8685-686E654847BA}"/>
              </a:ext>
            </a:extLst>
          </p:cNvPr>
          <p:cNvCxnSpPr>
            <a:endCxn id="19488" idx="0"/>
          </p:cNvCxnSpPr>
          <p:nvPr/>
        </p:nvCxnSpPr>
        <p:spPr>
          <a:xfrm rot="5400000">
            <a:off x="6165057" y="5022057"/>
            <a:ext cx="533400" cy="39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9" name="Text Box 10">
            <a:extLst>
              <a:ext uri="{FF2B5EF4-FFF2-40B4-BE49-F238E27FC236}">
                <a16:creationId xmlns:a16="http://schemas.microsoft.com/office/drawing/2014/main" id="{B1D08215-64A1-4F1E-8F5C-4B6587CF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6" y="1295400"/>
            <a:ext cx="197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Natural Acceptance 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INTENTION</a:t>
            </a:r>
          </a:p>
        </p:txBody>
      </p:sp>
      <p:sp>
        <p:nvSpPr>
          <p:cNvPr id="16420" name="Text Box 10">
            <a:extLst>
              <a:ext uri="{FF2B5EF4-FFF2-40B4-BE49-F238E27FC236}">
                <a16:creationId xmlns:a16="http://schemas.microsoft.com/office/drawing/2014/main" id="{12E427B9-EEDB-4D85-983C-3C02B1547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052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COMPETENCE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What You Are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F8CA3058-6122-4C3E-B570-21CFDEEB13D7}"/>
              </a:ext>
            </a:extLst>
          </p:cNvPr>
          <p:cNvSpPr/>
          <p:nvPr/>
        </p:nvSpPr>
        <p:spPr>
          <a:xfrm>
            <a:off x="8534400" y="1371600"/>
            <a:ext cx="2286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EE63831C-D300-42DE-AD04-58EEC55AB711}"/>
              </a:ext>
            </a:extLst>
          </p:cNvPr>
          <p:cNvSpPr/>
          <p:nvPr/>
        </p:nvSpPr>
        <p:spPr>
          <a:xfrm>
            <a:off x="8534400" y="2874963"/>
            <a:ext cx="228600" cy="2057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6460CAC6-C41D-428F-B33A-3763D75364CD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4876801"/>
            <a:ext cx="2667000" cy="1336675"/>
            <a:chOff x="6324600" y="4988560"/>
            <a:chExt cx="2667000" cy="1336040"/>
          </a:xfrm>
        </p:grpSpPr>
        <p:sp>
          <p:nvSpPr>
            <p:cNvPr id="19511" name="Text Box 13">
              <a:extLst>
                <a:ext uri="{FF2B5EF4-FFF2-40B4-BE49-F238E27FC236}">
                  <a16:creationId xmlns:a16="http://schemas.microsoft.com/office/drawing/2014/main" id="{0EED220D-421C-4DBD-9A81-14607154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4700" y="5168900"/>
              <a:ext cx="1866900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Sensation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</a:rPr>
                <a:t>Lakosnuk</a:t>
              </a:r>
            </a:p>
            <a:p>
              <a:pPr eaLnBrk="1" hangingPunct="1">
                <a:spcAft>
                  <a:spcPts val="1000"/>
                </a:spcAft>
              </a:pPr>
              <a:endParaRPr lang="en-US" altLang="en-US" sz="1600">
                <a:solidFill>
                  <a:srgbClr val="002060"/>
                </a:solidFill>
                <a:latin typeface="Kruti Dev 010" pitchFamily="2" charset="0"/>
              </a:endParaRPr>
            </a:p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19512" name="AutoShape 14">
              <a:extLst>
                <a:ext uri="{FF2B5EF4-FFF2-40B4-BE49-F238E27FC236}">
                  <a16:creationId xmlns:a16="http://schemas.microsoft.com/office/drawing/2014/main" id="{D4346FCC-C69A-4790-912F-BD13A5FAFA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24600" y="4988560"/>
              <a:ext cx="0" cy="37306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3" name="AutoShape 11">
              <a:extLst>
                <a:ext uri="{FF2B5EF4-FFF2-40B4-BE49-F238E27FC236}">
                  <a16:creationId xmlns:a16="http://schemas.microsoft.com/office/drawing/2014/main" id="{3F7E6867-3BE1-425C-8B4D-FAB7C5316E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24600" y="5367972"/>
              <a:ext cx="838200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FD5F6EAF-012C-450B-A51C-841598CF07A8}"/>
                </a:ext>
              </a:extLst>
            </p:cNvPr>
            <p:cNvSpPr/>
            <p:nvPr/>
          </p:nvSpPr>
          <p:spPr bwMode="auto">
            <a:xfrm>
              <a:off x="6705600" y="5182143"/>
              <a:ext cx="457200" cy="3808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800080"/>
                  </a:solidFill>
                </a:rPr>
                <a:t>2</a:t>
              </a:r>
            </a:p>
          </p:txBody>
        </p:sp>
      </p:grpSp>
      <p:grpSp>
        <p:nvGrpSpPr>
          <p:cNvPr id="4" name="Group 46">
            <a:extLst>
              <a:ext uri="{FF2B5EF4-FFF2-40B4-BE49-F238E27FC236}">
                <a16:creationId xmlns:a16="http://schemas.microsoft.com/office/drawing/2014/main" id="{CDBE9D1B-738D-410F-8019-948ACCCD9016}"/>
              </a:ext>
            </a:extLst>
          </p:cNvPr>
          <p:cNvGrpSpPr>
            <a:grpSpLocks/>
          </p:cNvGrpSpPr>
          <p:nvPr/>
        </p:nvGrpSpPr>
        <p:grpSpPr bwMode="auto">
          <a:xfrm>
            <a:off x="7847014" y="457200"/>
            <a:ext cx="2820987" cy="2286000"/>
            <a:chOff x="6323806" y="762000"/>
            <a:chExt cx="2820194" cy="2286000"/>
          </a:xfrm>
        </p:grpSpPr>
        <p:sp>
          <p:nvSpPr>
            <p:cNvPr id="19507" name="Text Box 10">
              <a:extLst>
                <a:ext uri="{FF2B5EF4-FFF2-40B4-BE49-F238E27FC236}">
                  <a16:creationId xmlns:a16="http://schemas.microsoft.com/office/drawing/2014/main" id="{A1ECC931-5A45-4776-964E-E274343F0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5975" y="762000"/>
              <a:ext cx="197802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cxnSp>
          <p:nvCxnSpPr>
            <p:cNvPr id="19508" name="AutoShape 11">
              <a:extLst>
                <a:ext uri="{FF2B5EF4-FFF2-40B4-BE49-F238E27FC236}">
                  <a16:creationId xmlns:a16="http://schemas.microsoft.com/office/drawing/2014/main" id="{E6BD6AE1-EE41-4781-829F-02700B184AD9}"/>
                </a:ext>
              </a:extLst>
            </p:cNvPr>
            <p:cNvCxnSpPr>
              <a:cxnSpLocks noChangeShapeType="1"/>
              <a:endCxn id="47" idx="6"/>
            </p:cNvCxnSpPr>
            <p:nvPr/>
          </p:nvCxnSpPr>
          <p:spPr bwMode="auto">
            <a:xfrm>
              <a:off x="6324600" y="2132806"/>
              <a:ext cx="762579" cy="1825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9" name="AutoShape 12">
              <a:extLst>
                <a:ext uri="{FF2B5EF4-FFF2-40B4-BE49-F238E27FC236}">
                  <a16:creationId xmlns:a16="http://schemas.microsoft.com/office/drawing/2014/main" id="{FF2BADCE-3A24-414D-B6E4-8BC488594D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67400" y="2590006"/>
              <a:ext cx="914400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35D023E4-1FB3-4140-8255-01771DA4A0C1}"/>
                </a:ext>
              </a:extLst>
            </p:cNvPr>
            <p:cNvSpPr/>
            <p:nvPr/>
          </p:nvSpPr>
          <p:spPr bwMode="auto">
            <a:xfrm>
              <a:off x="6630107" y="1960563"/>
              <a:ext cx="457071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800080"/>
                  </a:solidFill>
                </a:rPr>
                <a:t>3</a:t>
              </a: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12703D8B-5786-471D-85F8-D5146EDD9D7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09800"/>
            <a:ext cx="5259388" cy="838200"/>
            <a:chOff x="0" y="2209800"/>
            <a:chExt cx="5259388" cy="838200"/>
          </a:xfrm>
        </p:grpSpPr>
        <p:sp>
          <p:nvSpPr>
            <p:cNvPr id="19503" name="Text Box 7">
              <a:extLst>
                <a:ext uri="{FF2B5EF4-FFF2-40B4-BE49-F238E27FC236}">
                  <a16:creationId xmlns:a16="http://schemas.microsoft.com/office/drawing/2014/main" id="{B1B01C5E-EE4A-4392-AD26-584CEA863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1981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Preconditioning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</a:rPr>
                <a:t>ekU;rk</a:t>
              </a:r>
            </a:p>
          </p:txBody>
        </p:sp>
        <p:cxnSp>
          <p:nvCxnSpPr>
            <p:cNvPr id="19504" name="AutoShape 8">
              <a:extLst>
                <a:ext uri="{FF2B5EF4-FFF2-40B4-BE49-F238E27FC236}">
                  <a16:creationId xmlns:a16="http://schemas.microsoft.com/office/drawing/2014/main" id="{2F9C9BA8-F062-4B37-AE36-E361029A24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7400" y="2438400"/>
              <a:ext cx="3200400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5" name="AutoShape 9">
              <a:extLst>
                <a:ext uri="{FF2B5EF4-FFF2-40B4-BE49-F238E27FC236}">
                  <a16:creationId xmlns:a16="http://schemas.microsoft.com/office/drawing/2014/main" id="{4E845151-CC1C-4C1B-A48D-5984DFC6F5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57800" y="2438400"/>
              <a:ext cx="1588" cy="2984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4">
              <a:extLst>
                <a:ext uri="{FF2B5EF4-FFF2-40B4-BE49-F238E27FC236}">
                  <a16:creationId xmlns:a16="http://schemas.microsoft.com/office/drawing/2014/main" id="{C1F6D605-55C7-414D-8225-6907225D25B7}"/>
                </a:ext>
              </a:extLst>
            </p:cNvPr>
            <p:cNvSpPr/>
            <p:nvPr/>
          </p:nvSpPr>
          <p:spPr bwMode="auto">
            <a:xfrm>
              <a:off x="1925638" y="2230438"/>
              <a:ext cx="457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800080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8C21839-0C60-49A7-A202-094FEECD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517775"/>
            <a:ext cx="2895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8">
            <a:extLst>
              <a:ext uri="{FF2B5EF4-FFF2-40B4-BE49-F238E27FC236}">
                <a16:creationId xmlns:a16="http://schemas.microsoft.com/office/drawing/2014/main" id="{1FC13AD9-951B-4446-A6AD-3086EEED6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438400"/>
            <a:ext cx="2971800" cy="29035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6" name="Group 50">
            <a:extLst>
              <a:ext uri="{FF2B5EF4-FFF2-40B4-BE49-F238E27FC236}">
                <a16:creationId xmlns:a16="http://schemas.microsoft.com/office/drawing/2014/main" id="{C422FA6A-896F-49BB-9E2E-9BAF3C8F918A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4267200"/>
            <a:ext cx="2057400" cy="914400"/>
            <a:chOff x="7162572" y="4267200"/>
            <a:chExt cx="2057628" cy="914400"/>
          </a:xfrm>
        </p:grpSpPr>
        <p:sp>
          <p:nvSpPr>
            <p:cNvPr id="19501" name="Text Box 15">
              <a:extLst>
                <a:ext uri="{FF2B5EF4-FFF2-40B4-BE49-F238E27FC236}">
                  <a16:creationId xmlns:a16="http://schemas.microsoft.com/office/drawing/2014/main" id="{22362D99-17FD-49C1-9145-23F116C31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5538" y="4267200"/>
              <a:ext cx="17446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Imagination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n-US" altLang="en-US" sz="2800">
                  <a:solidFill>
                    <a:srgbClr val="002060"/>
                  </a:solidFill>
                  <a:latin typeface="Kruti Dev 010" pitchFamily="2" charset="0"/>
                </a:rPr>
                <a:t>dYiuk”khyrk </a:t>
              </a:r>
              <a:endParaRPr lang="en-US" altLang="en-US" sz="2800">
                <a:solidFill>
                  <a:srgbClr val="000000"/>
                </a:solidFill>
              </a:endParaRPr>
            </a:p>
          </p:txBody>
        </p:sp>
        <p:cxnSp>
          <p:nvCxnSpPr>
            <p:cNvPr id="19502" name="AutoShape 16">
              <a:extLst>
                <a:ext uri="{FF2B5EF4-FFF2-40B4-BE49-F238E27FC236}">
                  <a16:creationId xmlns:a16="http://schemas.microsoft.com/office/drawing/2014/main" id="{62A9A80F-729F-4F61-8C6E-78F99DF7D87A}"/>
                </a:ext>
              </a:extLst>
            </p:cNvPr>
            <p:cNvCxnSpPr>
              <a:cxnSpLocks noChangeShapeType="1"/>
              <a:endCxn id="19501" idx="1"/>
            </p:cNvCxnSpPr>
            <p:nvPr/>
          </p:nvCxnSpPr>
          <p:spPr bwMode="auto">
            <a:xfrm rot="16200000" flipH="1">
              <a:off x="7128638" y="4377500"/>
              <a:ext cx="380833" cy="31296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2307245-42C7-4EC1-9F80-EEE7F11F7658}"/>
              </a:ext>
            </a:extLst>
          </p:cNvPr>
          <p:cNvSpPr txBox="1"/>
          <p:nvPr/>
        </p:nvSpPr>
        <p:spPr>
          <a:xfrm>
            <a:off x="68836" y="6119050"/>
            <a:ext cx="1204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All desires are not motivated by natural acceptance </a:t>
            </a:r>
            <a:r>
              <a:rPr lang="en-US" altLang="en-US" dirty="0"/>
              <a:t>(most are motivated by preconditioning or sensation)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/>
      <p:bldP spid="16420" grpId="0"/>
      <p:bldP spid="33" grpId="0" animBg="1"/>
      <p:bldP spid="34" grpId="0" animBg="1"/>
      <p:bldP spid="30" grpId="0" animBg="1"/>
    </p:bld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992</Words>
  <Application>Microsoft Office PowerPoint</Application>
  <PresentationFormat>Widescreen</PresentationFormat>
  <Paragraphs>155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Kruti Dev 010</vt:lpstr>
      <vt:lpstr>Symbol</vt:lpstr>
      <vt:lpstr>Times New Roman</vt:lpstr>
      <vt:lpstr>Wingdings</vt:lpstr>
      <vt:lpstr>UHV Theme 2022</vt:lpstr>
      <vt:lpstr>Practice Session 4 Right Here Right Now</vt:lpstr>
      <vt:lpstr>PowerPoint Presentation</vt:lpstr>
      <vt:lpstr>Right Here Right Now</vt:lpstr>
      <vt:lpstr>Discussion</vt:lpstr>
      <vt:lpstr>Response     Reaction</vt:lpstr>
      <vt:lpstr>Self Reflection</vt:lpstr>
      <vt:lpstr>What do the events indicate – lack of Intention or lack of Competence?</vt:lpstr>
      <vt:lpstr>On what basis are people deciding – Preconditioning, Sensation or Natural Acceptance?</vt:lpstr>
      <vt:lpstr>Intention and Desire not same. Desire is a part of Competence. Intention = Natural Acceptance</vt:lpstr>
      <vt:lpstr>Similarly analyse these events:</vt:lpstr>
      <vt:lpstr>How do you decide?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2024-06-09T13:45:48Z</dcterms:modified>
</cp:coreProperties>
</file>